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57" r:id="rId3"/>
    <p:sldId id="271" r:id="rId4"/>
    <p:sldId id="279" r:id="rId5"/>
    <p:sldId id="280" r:id="rId6"/>
    <p:sldId id="281" r:id="rId7"/>
    <p:sldId id="285" r:id="rId8"/>
    <p:sldId id="286" r:id="rId9"/>
    <p:sldId id="283" r:id="rId10"/>
    <p:sldId id="288" r:id="rId11"/>
    <p:sldId id="289" r:id="rId12"/>
    <p:sldId id="258" r:id="rId13"/>
    <p:sldId id="259" r:id="rId14"/>
    <p:sldId id="261" r:id="rId15"/>
    <p:sldId id="298" r:id="rId16"/>
    <p:sldId id="262" r:id="rId17"/>
    <p:sldId id="264" r:id="rId18"/>
    <p:sldId id="291" r:id="rId19"/>
    <p:sldId id="265" r:id="rId20"/>
    <p:sldId id="292" r:id="rId21"/>
    <p:sldId id="266" r:id="rId22"/>
    <p:sldId id="293" r:id="rId23"/>
    <p:sldId id="267" r:id="rId24"/>
    <p:sldId id="294" r:id="rId25"/>
    <p:sldId id="268" r:id="rId26"/>
    <p:sldId id="295" r:id="rId27"/>
    <p:sldId id="269" r:id="rId28"/>
    <p:sldId id="296" r:id="rId29"/>
    <p:sldId id="273" r:id="rId30"/>
    <p:sldId id="297" r:id="rId31"/>
    <p:sldId id="299" r:id="rId32"/>
    <p:sldId id="304" r:id="rId33"/>
    <p:sldId id="300" r:id="rId34"/>
    <p:sldId id="305" r:id="rId35"/>
    <p:sldId id="301" r:id="rId36"/>
    <p:sldId id="306" r:id="rId37"/>
    <p:sldId id="302" r:id="rId38"/>
    <p:sldId id="307" r:id="rId39"/>
    <p:sldId id="303" r:id="rId40"/>
    <p:sldId id="308" r:id="rId41"/>
    <p:sldId id="290" r:id="rId4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31865-2A33-4B30-9834-2D124F19665A}" type="datetimeFigureOut">
              <a:rPr lang="pl-PL" smtClean="0"/>
              <a:pPr/>
              <a:t>03.06.2019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6805D-D97A-4D86-AA78-EAAA0E8C9B4F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4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21.jpe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_GPM4488_1.jpg"/>
          <p:cNvPicPr>
            <a:picLocks noChangeAspect="1"/>
          </p:cNvPicPr>
          <p:nvPr/>
        </p:nvPicPr>
        <p:blipFill>
          <a:blip r:embed="rId2" cstate="print"/>
          <a:srcRect l="6605" r="517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Obraz 3" descr="strzałki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1" y="332656"/>
            <a:ext cx="8796385" cy="6148064"/>
          </a:xfrm>
          <a:prstGeom prst="rect">
            <a:avLst/>
          </a:prstGeom>
        </p:spPr>
      </p:pic>
      <p:pic>
        <p:nvPicPr>
          <p:cNvPr id="3" name="Obraz 2" descr="BO_2020_pion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5696" y="332656"/>
            <a:ext cx="5924139" cy="372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8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4800" dirty="0" smtClean="0">
                <a:latin typeface="Arial" pitchFamily="34" charset="0"/>
                <a:cs typeface="Arial" pitchFamily="34" charset="0"/>
              </a:rPr>
              <a:t>SPOTKANIE DYSKUSYJNE</a:t>
            </a:r>
          </a:p>
          <a:p>
            <a:pPr algn="ctr">
              <a:buNone/>
            </a:pPr>
            <a:r>
              <a:rPr lang="pl-PL" sz="8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OSIEDLE </a:t>
            </a:r>
          </a:p>
          <a:p>
            <a:pPr algn="ctr">
              <a:buNone/>
            </a:pPr>
            <a:r>
              <a:rPr lang="pl-PL" sz="8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SŁONECZNE</a:t>
            </a:r>
            <a:endParaRPr lang="pl-PL" sz="8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AGENDA SPOTKANIA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400" dirty="0" smtClean="0">
                <a:latin typeface="Arial" pitchFamily="34" charset="0"/>
                <a:cs typeface="Arial" pitchFamily="34" charset="0"/>
              </a:rPr>
              <a:t>1. Wprowadzenie – zmiany w regulaminie</a:t>
            </a:r>
          </a:p>
          <a:p>
            <a:pPr marL="0" indent="0">
              <a:buNone/>
            </a:pPr>
            <a:r>
              <a:rPr lang="pl-PL" sz="2400" dirty="0" smtClean="0">
                <a:latin typeface="Arial" pitchFamily="34" charset="0"/>
                <a:cs typeface="Arial" pitchFamily="34" charset="0"/>
              </a:rPr>
              <a:t>2. Prezentacja projektów przez prowadzących oraz wnioskodawcę. Wnioskodawca ma 2 min. 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n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a opis zadania oraz uzasadnienie potrzeby jego realizacji. </a:t>
            </a:r>
          </a:p>
          <a:p>
            <a:pPr marL="0" indent="0">
              <a:buNone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3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. Dyskusja na temat potrzeb rejonu oraz sieciowanie </a:t>
            </a:r>
            <a:br>
              <a:rPr lang="pl-PL" sz="2400" dirty="0" smtClean="0">
                <a:latin typeface="Arial" pitchFamily="34" charset="0"/>
                <a:cs typeface="Arial" pitchFamily="34" charset="0"/>
              </a:rPr>
            </a:br>
            <a:r>
              <a:rPr lang="pl-PL" sz="2400" dirty="0" smtClean="0">
                <a:latin typeface="Arial" pitchFamily="34" charset="0"/>
                <a:cs typeface="Arial" pitchFamily="34" charset="0"/>
              </a:rPr>
              <a:t>tj. łączenie projektów. </a:t>
            </a:r>
          </a:p>
          <a:p>
            <a:pPr marL="0" indent="0">
              <a:buNone/>
            </a:pPr>
            <a:r>
              <a:rPr lang="pl-PL" sz="2400" dirty="0" smtClean="0">
                <a:latin typeface="Arial" pitchFamily="34" charset="0"/>
                <a:cs typeface="Arial" pitchFamily="34" charset="0"/>
              </a:rPr>
              <a:t>4. Decyzja o wyborze jednego pakietu projektów, który zostanie poddany pod głosowanie i wycofanie pozostałych wniosków.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zablon slaj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raz 2" descr="najwazniejsze zapisy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63" r="12201" b="69950"/>
          <a:stretch>
            <a:fillRect/>
          </a:stretch>
        </p:blipFill>
        <p:spPr>
          <a:xfrm>
            <a:off x="683568" y="116632"/>
            <a:ext cx="6480720" cy="1701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az 3" descr="wykrzyknik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100" t="33200" r="44488" b="34250"/>
          <a:stretch>
            <a:fillRect/>
          </a:stretch>
        </p:blipFill>
        <p:spPr>
          <a:xfrm rot="20335999">
            <a:off x="7086962" y="210708"/>
            <a:ext cx="1440160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az 4" descr="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88" t="31100" r="67325" b="39500"/>
          <a:stretch>
            <a:fillRect/>
          </a:stretch>
        </p:blipFill>
        <p:spPr>
          <a:xfrm>
            <a:off x="539552" y="2132856"/>
            <a:ext cx="1073152" cy="910553"/>
          </a:xfrm>
          <a:prstGeom prst="rect">
            <a:avLst/>
          </a:prstGeom>
        </p:spPr>
      </p:pic>
      <p:pic>
        <p:nvPicPr>
          <p:cNvPr id="6" name="Obraz 5" descr="2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10" t="31013" r="66603" b="40637"/>
          <a:stretch>
            <a:fillRect/>
          </a:stretch>
        </p:blipFill>
        <p:spPr>
          <a:xfrm>
            <a:off x="539552" y="3284984"/>
            <a:ext cx="1073151" cy="878033"/>
          </a:xfrm>
          <a:prstGeom prst="rect">
            <a:avLst/>
          </a:prstGeom>
        </p:spPr>
      </p:pic>
      <p:pic>
        <p:nvPicPr>
          <p:cNvPr id="7" name="Obraz 6" descr="3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07" t="28826" r="66668" b="38625"/>
          <a:stretch>
            <a:fillRect/>
          </a:stretch>
        </p:blipFill>
        <p:spPr>
          <a:xfrm>
            <a:off x="323528" y="4365104"/>
            <a:ext cx="1235750" cy="1008112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1691680" y="2276872"/>
            <a:ext cx="50544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po raz pierwszy w ustawie o samorządzie gminnym </a:t>
            </a:r>
          </a:p>
          <a:p>
            <a:r>
              <a:rPr lang="pl-PL" dirty="0" smtClean="0"/>
              <a:t>pojawia się pojęcie „budżet obywatelski”</a:t>
            </a:r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1691680" y="3356992"/>
            <a:ext cx="3882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pojawia się obowiązek bezpośredniego </a:t>
            </a:r>
          </a:p>
          <a:p>
            <a:r>
              <a:rPr lang="pl-PL" dirty="0" smtClean="0"/>
              <a:t>głosowania na zadania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1691680" y="4437112"/>
            <a:ext cx="48108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budżet obywatelski do tej pory stosowany</a:t>
            </a:r>
          </a:p>
          <a:p>
            <a:r>
              <a:rPr lang="pl-PL" dirty="0" smtClean="0"/>
              <a:t>jako dodatkowe narzędzie konsultacyjne staje się </a:t>
            </a:r>
          </a:p>
          <a:p>
            <a:r>
              <a:rPr lang="pl-PL" dirty="0" smtClean="0"/>
              <a:t>obowiązkowy w miastach na prawach powiatu</a:t>
            </a:r>
            <a:endParaRPr lang="pl-PL" dirty="0"/>
          </a:p>
        </p:txBody>
      </p:sp>
      <p:pic>
        <p:nvPicPr>
          <p:cNvPr id="11" name="Obraz 10" descr="budżet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375" t="17450" r="41338" b="34250"/>
          <a:stretch>
            <a:fillRect/>
          </a:stretch>
        </p:blipFill>
        <p:spPr>
          <a:xfrm rot="1069514">
            <a:off x="6963560" y="1682291"/>
            <a:ext cx="1565936" cy="1756904"/>
          </a:xfrm>
          <a:prstGeom prst="rect">
            <a:avLst/>
          </a:prstGeom>
        </p:spPr>
      </p:pic>
      <p:pic>
        <p:nvPicPr>
          <p:cNvPr id="12" name="Obraz 11" descr="obowiązek głoowania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525" t="27950" r="35825" b="20600"/>
          <a:stretch>
            <a:fillRect/>
          </a:stretch>
        </p:blipFill>
        <p:spPr>
          <a:xfrm rot="1209469">
            <a:off x="5529521" y="2910187"/>
            <a:ext cx="1472432" cy="1639754"/>
          </a:xfrm>
          <a:prstGeom prst="rect">
            <a:avLst/>
          </a:prstGeom>
        </p:spPr>
      </p:pic>
      <p:pic>
        <p:nvPicPr>
          <p:cNvPr id="13" name="Obraz 12" descr="nakaz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013" t="19550" r="43700" b="38450"/>
          <a:stretch>
            <a:fillRect/>
          </a:stretch>
        </p:blipFill>
        <p:spPr>
          <a:xfrm>
            <a:off x="6804248" y="4370373"/>
            <a:ext cx="1224136" cy="1194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az 14" descr="katedra zołta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8187" t="42650" r="41338" b="35300"/>
          <a:stretch>
            <a:fillRect/>
          </a:stretch>
        </p:blipFill>
        <p:spPr>
          <a:xfrm>
            <a:off x="5652120" y="4509120"/>
            <a:ext cx="1872208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353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zablon slaj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raz 2" descr="co zmieniamy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863" t="32150" r="31100" b="48950"/>
          <a:stretch>
            <a:fillRect/>
          </a:stretch>
        </p:blipFill>
        <p:spPr>
          <a:xfrm>
            <a:off x="2123728" y="188640"/>
            <a:ext cx="4392488" cy="1296144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547664" y="1412776"/>
            <a:ext cx="5949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Przywracamy głosowanie jednak na nowych zasadach.</a:t>
            </a:r>
            <a:endParaRPr lang="pl-PL" sz="20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123728" y="3068960"/>
            <a:ext cx="45273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smtClean="0"/>
              <a:t>Chcąc pogodzić obowiązek głosowania</a:t>
            </a:r>
          </a:p>
          <a:p>
            <a:pPr algn="ctr"/>
            <a:r>
              <a:rPr lang="pl-PL" dirty="0" smtClean="0"/>
              <a:t> z dotychczasowymi spotkaniami dyskusyjnymi</a:t>
            </a:r>
          </a:p>
          <a:p>
            <a:pPr algn="ctr"/>
            <a:r>
              <a:rPr lang="pl-PL" dirty="0" smtClean="0"/>
              <a:t> w rejonach wprowadzamy możliwość</a:t>
            </a:r>
            <a:endParaRPr lang="pl-PL" dirty="0"/>
          </a:p>
        </p:txBody>
      </p:sp>
      <p:pic>
        <p:nvPicPr>
          <p:cNvPr id="7" name="Obraz 6" descr="nowe zasady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224" t="22700" r="2751" b="8001"/>
          <a:stretch>
            <a:fillRect/>
          </a:stretch>
        </p:blipFill>
        <p:spPr>
          <a:xfrm>
            <a:off x="2843808" y="1916832"/>
            <a:ext cx="5904656" cy="3024336"/>
          </a:xfrm>
          <a:prstGeom prst="rect">
            <a:avLst/>
          </a:prstGeom>
        </p:spPr>
      </p:pic>
      <p:pic>
        <p:nvPicPr>
          <p:cNvPr id="4" name="Obraz 3" descr="sieć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351" t="20600" r="29525" b="24801"/>
          <a:stretch>
            <a:fillRect/>
          </a:stretch>
        </p:blipFill>
        <p:spPr>
          <a:xfrm>
            <a:off x="2699792" y="4005064"/>
            <a:ext cx="3024336" cy="224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5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zablon slaj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827584" y="332656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 smtClean="0"/>
              <a:t>Co to jest sieciowanie i jak to działa?</a:t>
            </a:r>
            <a:endParaRPr lang="pl-PL" sz="3600" b="1" dirty="0"/>
          </a:p>
        </p:txBody>
      </p:sp>
      <p:pic>
        <p:nvPicPr>
          <p:cNvPr id="4" name="Obraz 3" descr="sieciowanie łaczenie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01" t="30050" r="6688" b="33200"/>
          <a:stretch>
            <a:fillRect/>
          </a:stretch>
        </p:blipFill>
        <p:spPr>
          <a:xfrm>
            <a:off x="539552" y="908720"/>
            <a:ext cx="7560840" cy="238404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5148064" y="263691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łączenie projektów</a:t>
            </a:r>
            <a:endParaRPr lang="pl-PL" dirty="0"/>
          </a:p>
        </p:txBody>
      </p:sp>
      <p:pic>
        <p:nvPicPr>
          <p:cNvPr id="6" name="Obraz 5" descr="twarde i miękkie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413" t="15350" r="46063" b="36350"/>
          <a:stretch>
            <a:fillRect/>
          </a:stretch>
        </p:blipFill>
        <p:spPr>
          <a:xfrm>
            <a:off x="755576" y="3140968"/>
            <a:ext cx="3744416" cy="2453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pole tekstowe 6"/>
          <p:cNvSpPr txBox="1"/>
          <p:nvPr/>
        </p:nvSpPr>
        <p:spPr>
          <a:xfrm>
            <a:off x="1115616" y="3501008"/>
            <a:ext cx="285334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smtClean="0"/>
              <a:t>W rejonach oraz w kategorii </a:t>
            </a:r>
          </a:p>
          <a:p>
            <a:pPr algn="ctr"/>
            <a:r>
              <a:rPr lang="pl-PL" dirty="0" smtClean="0"/>
              <a:t>oświatowej łączymy ze sobą</a:t>
            </a:r>
          </a:p>
          <a:p>
            <a:pPr algn="ctr"/>
            <a:r>
              <a:rPr lang="pl-PL" dirty="0" smtClean="0"/>
              <a:t> zadania dowolnie </a:t>
            </a:r>
          </a:p>
          <a:p>
            <a:pPr algn="ctr"/>
            <a:r>
              <a:rPr lang="pl-PL" dirty="0" smtClean="0"/>
              <a:t>(twarde z miękkimi)</a:t>
            </a:r>
          </a:p>
          <a:p>
            <a:pPr algn="ctr"/>
            <a:endParaRPr lang="pl-PL" dirty="0"/>
          </a:p>
        </p:txBody>
      </p:sp>
      <p:pic>
        <p:nvPicPr>
          <p:cNvPr id="8" name="Obraz 7" descr="twarde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88" t="17450" r="47638" b="38450"/>
          <a:stretch>
            <a:fillRect/>
          </a:stretch>
        </p:blipFill>
        <p:spPr>
          <a:xfrm>
            <a:off x="4788024" y="3212976"/>
            <a:ext cx="3384376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pole tekstowe 8"/>
          <p:cNvSpPr txBox="1"/>
          <p:nvPr/>
        </p:nvSpPr>
        <p:spPr>
          <a:xfrm>
            <a:off x="5004048" y="3573016"/>
            <a:ext cx="2833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smtClean="0"/>
              <a:t>W kategorii </a:t>
            </a:r>
            <a:r>
              <a:rPr lang="pl-PL" dirty="0" err="1" smtClean="0"/>
              <a:t>ogólnomiejskiej</a:t>
            </a:r>
            <a:r>
              <a:rPr lang="pl-PL" dirty="0" smtClean="0"/>
              <a:t> </a:t>
            </a:r>
          </a:p>
          <a:p>
            <a:pPr algn="ctr"/>
            <a:r>
              <a:rPr lang="pl-PL" dirty="0" smtClean="0"/>
              <a:t>możemy  łączyć zadania </a:t>
            </a:r>
          </a:p>
          <a:p>
            <a:pPr algn="ctr"/>
            <a:r>
              <a:rPr lang="pl-PL" dirty="0" smtClean="0"/>
              <a:t>miękkie z miękkimi </a:t>
            </a:r>
          </a:p>
          <a:p>
            <a:pPr algn="ctr"/>
            <a:r>
              <a:rPr lang="pl-PL" dirty="0" smtClean="0"/>
              <a:t>i twarde z twardymi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2123728" y="5733256"/>
            <a:ext cx="5056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smtClean="0"/>
              <a:t>Wartość zadania połączonego nie może przekraczać </a:t>
            </a:r>
          </a:p>
          <a:p>
            <a:pPr algn="ctr"/>
            <a:r>
              <a:rPr lang="pl-PL" dirty="0" smtClean="0"/>
              <a:t>kwoty przypisanej dla danej kategorii!!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128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zablon slaj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raz 2" descr="ile mamy do wydani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1500"/>
          <a:stretch>
            <a:fillRect/>
          </a:stretch>
        </p:blipFill>
        <p:spPr>
          <a:xfrm>
            <a:off x="755576" y="116632"/>
            <a:ext cx="7488832" cy="103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az 3" descr="znak zapytania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913" t="18500" r="31888" b="30050"/>
          <a:stretch>
            <a:fillRect/>
          </a:stretch>
        </p:blipFill>
        <p:spPr>
          <a:xfrm>
            <a:off x="7812360" y="188640"/>
            <a:ext cx="799436" cy="122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pole tekstowe 10"/>
          <p:cNvSpPr txBox="1"/>
          <p:nvPr/>
        </p:nvSpPr>
        <p:spPr>
          <a:xfrm>
            <a:off x="687541" y="2204864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smtClean="0">
                <a:latin typeface="+mj-lt"/>
                <a:cs typeface="Arial" panose="020B0604020202020204" pitchFamily="34" charset="0"/>
              </a:rPr>
              <a:t>402.500 zł</a:t>
            </a:r>
          </a:p>
          <a:p>
            <a:pPr algn="ctr"/>
            <a:r>
              <a:rPr lang="pl-PL" dirty="0">
                <a:latin typeface="+mj-lt"/>
                <a:cs typeface="Arial" panose="020B0604020202020204" pitchFamily="34" charset="0"/>
              </a:rPr>
              <a:t>k</a:t>
            </a:r>
            <a:r>
              <a:rPr lang="pl-PL" dirty="0" smtClean="0">
                <a:latin typeface="+mj-lt"/>
                <a:cs typeface="Arial" panose="020B0604020202020204" pitchFamily="34" charset="0"/>
              </a:rPr>
              <a:t>wota maksymalna </a:t>
            </a:r>
          </a:p>
          <a:p>
            <a:pPr algn="ctr"/>
            <a:r>
              <a:rPr lang="pl-PL" dirty="0" smtClean="0">
                <a:latin typeface="+mj-lt"/>
                <a:cs typeface="Arial" panose="020B0604020202020204" pitchFamily="34" charset="0"/>
              </a:rPr>
              <a:t>na jeden rejon 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681031" y="4509120"/>
            <a:ext cx="2025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smtClean="0">
                <a:latin typeface="+mj-lt"/>
                <a:cs typeface="Arial" panose="020B0604020202020204" pitchFamily="34" charset="0"/>
              </a:rPr>
              <a:t>20.000 zł </a:t>
            </a:r>
          </a:p>
          <a:p>
            <a:pPr algn="ctr"/>
            <a:r>
              <a:rPr lang="pl-PL" dirty="0">
                <a:latin typeface="+mj-lt"/>
                <a:cs typeface="Arial" panose="020B0604020202020204" pitchFamily="34" charset="0"/>
              </a:rPr>
              <a:t>n</a:t>
            </a:r>
            <a:r>
              <a:rPr lang="pl-PL" dirty="0" smtClean="0">
                <a:latin typeface="+mj-lt"/>
                <a:cs typeface="Arial" panose="020B0604020202020204" pitchFamily="34" charset="0"/>
              </a:rPr>
              <a:t>a zadanie miękkie </a:t>
            </a:r>
            <a:endParaRPr lang="pl-PL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6009594" y="2276872"/>
            <a:ext cx="19608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smtClean="0">
                <a:latin typeface="+mj-lt"/>
                <a:cs typeface="Arial" panose="020B0604020202020204" pitchFamily="34" charset="0"/>
              </a:rPr>
              <a:t>402.500 zł</a:t>
            </a:r>
          </a:p>
          <a:p>
            <a:pPr algn="ctr"/>
            <a:r>
              <a:rPr lang="pl-PL" dirty="0" smtClean="0">
                <a:latin typeface="+mj-lt"/>
                <a:cs typeface="Arial" panose="020B0604020202020204" pitchFamily="34" charset="0"/>
              </a:rPr>
              <a:t> na zadanie twarde</a:t>
            </a:r>
          </a:p>
          <a:p>
            <a:pPr algn="ctr"/>
            <a:endParaRPr lang="pl-PL" dirty="0">
              <a:latin typeface="+mj-lt"/>
            </a:endParaRPr>
          </a:p>
        </p:txBody>
      </p:sp>
      <p:pic>
        <p:nvPicPr>
          <p:cNvPr id="14" name="Obraz 13" descr="dodatkowo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138" t="26900" r="25588" b="19551"/>
          <a:stretch>
            <a:fillRect/>
          </a:stretch>
        </p:blipFill>
        <p:spPr>
          <a:xfrm>
            <a:off x="5436096" y="4149080"/>
            <a:ext cx="2507573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pole tekstowe 14"/>
          <p:cNvSpPr txBox="1"/>
          <p:nvPr/>
        </p:nvSpPr>
        <p:spPr>
          <a:xfrm>
            <a:off x="6156176" y="4797152"/>
            <a:ext cx="26119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latin typeface="+mj-lt"/>
                <a:cs typeface="Arial" panose="020B0604020202020204" pitchFamily="34" charset="0"/>
              </a:rPr>
              <a:t>625.376 zł </a:t>
            </a:r>
            <a:r>
              <a:rPr lang="pl-PL" dirty="0" smtClean="0">
                <a:latin typeface="+mj-lt"/>
                <a:cs typeface="Arial" panose="020B0604020202020204" pitchFamily="34" charset="0"/>
              </a:rPr>
              <a:t>rezerwa </a:t>
            </a:r>
          </a:p>
          <a:p>
            <a:r>
              <a:rPr lang="pl-PL" dirty="0" smtClean="0">
                <a:latin typeface="+mj-lt"/>
                <a:cs typeface="Arial" panose="020B0604020202020204" pitchFamily="34" charset="0"/>
              </a:rPr>
              <a:t>na różnice </a:t>
            </a:r>
            <a:r>
              <a:rPr lang="pl-PL" dirty="0" err="1" smtClean="0">
                <a:latin typeface="+mj-lt"/>
                <a:cs typeface="Arial" panose="020B0604020202020204" pitchFamily="34" charset="0"/>
              </a:rPr>
              <a:t>poprzetargowe</a:t>
            </a:r>
            <a:endParaRPr lang="pl-PL" dirty="0">
              <a:latin typeface="+mj-lt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6156176" y="5445224"/>
            <a:ext cx="21405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latin typeface="+mj-lt"/>
                <a:cs typeface="Arial" panose="020B0604020202020204" pitchFamily="34" charset="0"/>
              </a:rPr>
              <a:t>12.360 zł </a:t>
            </a:r>
            <a:r>
              <a:rPr lang="pl-PL" dirty="0" smtClean="0">
                <a:latin typeface="+mj-lt"/>
                <a:cs typeface="Arial" panose="020B0604020202020204" pitchFamily="34" charset="0"/>
              </a:rPr>
              <a:t>informacja</a:t>
            </a:r>
          </a:p>
          <a:p>
            <a:r>
              <a:rPr lang="pl-PL" dirty="0" smtClean="0">
                <a:latin typeface="+mj-lt"/>
                <a:cs typeface="Arial" panose="020B0604020202020204" pitchFamily="34" charset="0"/>
              </a:rPr>
              <a:t> i promocja</a:t>
            </a:r>
          </a:p>
          <a:p>
            <a:endParaRPr lang="pl-PL" dirty="0">
              <a:latin typeface="+mj-lt"/>
            </a:endParaRPr>
          </a:p>
        </p:txBody>
      </p:sp>
      <p:pic>
        <p:nvPicPr>
          <p:cNvPr id="5" name="Obraz 4" descr="worek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25" t="20600" r="36613" b="25850"/>
          <a:stretch>
            <a:fillRect/>
          </a:stretch>
        </p:blipFill>
        <p:spPr>
          <a:xfrm>
            <a:off x="2411760" y="1196752"/>
            <a:ext cx="3672408" cy="3672408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3275856" y="3717032"/>
            <a:ext cx="20986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000" b="1" dirty="0" smtClean="0"/>
              <a:t>4.025.000 zł</a:t>
            </a:r>
            <a:endParaRPr lang="pl-PL" sz="3000" b="1" dirty="0"/>
          </a:p>
        </p:txBody>
      </p:sp>
      <p:pic>
        <p:nvPicPr>
          <p:cNvPr id="10" name="Obraz 9" descr="strzałka czerwona2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75" t="15350" r="58663" b="31100"/>
          <a:stretch>
            <a:fillRect/>
          </a:stretch>
        </p:blipFill>
        <p:spPr>
          <a:xfrm rot="16638205" flipH="1">
            <a:off x="5444564" y="1100389"/>
            <a:ext cx="929014" cy="1754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az 7" descr="strzałka czerwona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350" t="15350" r="59450" b="29000"/>
          <a:stretch>
            <a:fillRect/>
          </a:stretch>
        </p:blipFill>
        <p:spPr>
          <a:xfrm rot="3362807">
            <a:off x="1416494" y="3115860"/>
            <a:ext cx="954335" cy="1580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az 8" descr="strzałka czerwona1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713" t="17450" r="60237" b="29000"/>
          <a:stretch>
            <a:fillRect/>
          </a:stretch>
        </p:blipFill>
        <p:spPr>
          <a:xfrm rot="4003635">
            <a:off x="2214708" y="876562"/>
            <a:ext cx="979145" cy="1783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az 5" descr="BO_2020_pion.pn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5588" t="4366" r="22438" b="21062"/>
          <a:stretch>
            <a:fillRect/>
          </a:stretch>
        </p:blipFill>
        <p:spPr>
          <a:xfrm>
            <a:off x="3563888" y="2564904"/>
            <a:ext cx="1296144" cy="131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3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zablon slaj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raz 2" descr="sieciowanie łaczenie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01" t="30050" r="60800" b="33200"/>
          <a:stretch>
            <a:fillRect/>
          </a:stretch>
        </p:blipFill>
        <p:spPr>
          <a:xfrm>
            <a:off x="2051720" y="332656"/>
            <a:ext cx="4320480" cy="3576074"/>
          </a:xfrm>
          <a:prstGeom prst="rect">
            <a:avLst/>
          </a:prstGeom>
        </p:spPr>
      </p:pic>
      <p:pic>
        <p:nvPicPr>
          <p:cNvPr id="4" name="Obraz 3" descr="i co dalej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300" b="30050"/>
          <a:stretch>
            <a:fillRect/>
          </a:stretch>
        </p:blipFill>
        <p:spPr>
          <a:xfrm>
            <a:off x="1331640" y="2636912"/>
            <a:ext cx="7236296" cy="3020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838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 descr="12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63" t="13251" r="10626" b="47900"/>
          <a:stretch>
            <a:fillRect/>
          </a:stretch>
        </p:blipFill>
        <p:spPr>
          <a:xfrm>
            <a:off x="467544" y="980729"/>
            <a:ext cx="7992888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Obraz 2" descr="1 scenariusz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63" t="10101" r="59450" b="50000"/>
          <a:stretch>
            <a:fillRect/>
          </a:stretch>
        </p:blipFill>
        <p:spPr>
          <a:xfrm>
            <a:off x="360040" y="692696"/>
            <a:ext cx="2520280" cy="2736304"/>
          </a:xfrm>
          <a:prstGeom prst="rect">
            <a:avLst/>
          </a:prstGeom>
        </p:spPr>
      </p:pic>
      <p:pic>
        <p:nvPicPr>
          <p:cNvPr id="4" name="Obraz 3" descr="3 scenariusz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0237" t="9051" r="7476" b="51050"/>
          <a:stretch>
            <a:fillRect/>
          </a:stretch>
        </p:blipFill>
        <p:spPr>
          <a:xfrm>
            <a:off x="5580112" y="548680"/>
            <a:ext cx="3744416" cy="3096344"/>
          </a:xfrm>
          <a:prstGeom prst="rect">
            <a:avLst/>
          </a:prstGeom>
        </p:spPr>
      </p:pic>
      <p:pic>
        <p:nvPicPr>
          <p:cNvPr id="5" name="Obraz 4" descr="2 scenariusz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76" t="15736" r="60237" b="50000"/>
          <a:stretch>
            <a:fillRect/>
          </a:stretch>
        </p:blipFill>
        <p:spPr>
          <a:xfrm>
            <a:off x="2627784" y="908720"/>
            <a:ext cx="3312368" cy="2952328"/>
          </a:xfrm>
          <a:prstGeom prst="rect">
            <a:avLst/>
          </a:prstGeom>
        </p:spPr>
      </p:pic>
      <p:pic>
        <p:nvPicPr>
          <p:cNvPr id="6" name="Obraz 5" descr="2 scenariusz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76" t="13065" r="60237" b="50000"/>
          <a:stretch>
            <a:fillRect/>
          </a:stretch>
        </p:blipFill>
        <p:spPr>
          <a:xfrm>
            <a:off x="0" y="2924944"/>
            <a:ext cx="3096344" cy="3312368"/>
          </a:xfrm>
          <a:prstGeom prst="rect">
            <a:avLst/>
          </a:prstGeom>
        </p:spPr>
      </p:pic>
      <p:pic>
        <p:nvPicPr>
          <p:cNvPr id="7" name="Obraz 6" descr="2 scenariusz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76" t="11908" r="60237" b="50000"/>
          <a:stretch>
            <a:fillRect/>
          </a:stretch>
        </p:blipFill>
        <p:spPr>
          <a:xfrm>
            <a:off x="2627784" y="3356992"/>
            <a:ext cx="3384376" cy="2880320"/>
          </a:xfrm>
          <a:prstGeom prst="rect">
            <a:avLst/>
          </a:prstGeom>
        </p:spPr>
      </p:pic>
      <p:pic>
        <p:nvPicPr>
          <p:cNvPr id="8" name="Obraz 7" descr="2 scenariusz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76" t="14170" r="60237" b="50000"/>
          <a:stretch>
            <a:fillRect/>
          </a:stretch>
        </p:blipFill>
        <p:spPr>
          <a:xfrm>
            <a:off x="5652120" y="3356992"/>
            <a:ext cx="3203848" cy="3024336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627329" y="1556792"/>
            <a:ext cx="200548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b="1" dirty="0" smtClean="0"/>
              <a:t>Mieszkańcy nie osiągają </a:t>
            </a:r>
          </a:p>
          <a:p>
            <a:pPr algn="ctr"/>
            <a:r>
              <a:rPr lang="pl-PL" sz="1400" b="1" dirty="0" smtClean="0"/>
              <a:t>porumienią </a:t>
            </a:r>
          </a:p>
          <a:p>
            <a:pPr algn="ctr"/>
            <a:r>
              <a:rPr lang="pl-PL" sz="1400" b="1" dirty="0" smtClean="0"/>
              <a:t>podczas spotkania </a:t>
            </a:r>
          </a:p>
          <a:p>
            <a:pPr algn="ctr"/>
            <a:r>
              <a:rPr lang="pl-PL" sz="1400" b="1" dirty="0" smtClean="0"/>
              <a:t>w swoim rejonie. </a:t>
            </a:r>
          </a:p>
          <a:p>
            <a:pPr algn="ctr"/>
            <a:r>
              <a:rPr lang="pl-PL" sz="1400" b="1" dirty="0" smtClean="0"/>
              <a:t>Nie chcą łączyć</a:t>
            </a:r>
          </a:p>
          <a:p>
            <a:pPr algn="ctr"/>
            <a:r>
              <a:rPr lang="pl-PL" sz="1400" b="1" dirty="0" smtClean="0"/>
              <a:t> żadnych zadań. </a:t>
            </a:r>
            <a:endParaRPr lang="pl-PL" sz="1400" b="1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409734" y="3645024"/>
            <a:ext cx="244041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b="1" dirty="0" smtClean="0"/>
              <a:t>Wówczas wszystkie zadania </a:t>
            </a:r>
          </a:p>
          <a:p>
            <a:pPr algn="ctr"/>
            <a:r>
              <a:rPr lang="pl-PL" sz="1400" b="1" dirty="0" smtClean="0"/>
              <a:t>pojedynczo poddawane są</a:t>
            </a:r>
          </a:p>
          <a:p>
            <a:pPr algn="ctr"/>
            <a:r>
              <a:rPr lang="pl-PL" sz="1400" b="1" dirty="0" smtClean="0"/>
              <a:t> pod powszechne głosowanie. </a:t>
            </a:r>
          </a:p>
          <a:p>
            <a:pPr algn="ctr"/>
            <a:r>
              <a:rPr lang="pl-PL" sz="1400" b="1" dirty="0" smtClean="0"/>
              <a:t>Wygrywa 1 zadanie. </a:t>
            </a:r>
          </a:p>
          <a:p>
            <a:pPr algn="ctr"/>
            <a:r>
              <a:rPr lang="pl-PL" sz="1400" b="1" dirty="0" smtClean="0"/>
              <a:t>Jeśli wartość zwycięskiego</a:t>
            </a:r>
          </a:p>
          <a:p>
            <a:pPr algn="ctr"/>
            <a:r>
              <a:rPr lang="pl-PL" sz="1400" b="1" dirty="0" smtClean="0"/>
              <a:t> projektu jest niższa niż środki </a:t>
            </a:r>
          </a:p>
          <a:p>
            <a:pPr algn="ctr"/>
            <a:r>
              <a:rPr lang="pl-PL" sz="1400" b="1" dirty="0" smtClean="0"/>
              <a:t>przewidziane na rejon</a:t>
            </a:r>
          </a:p>
          <a:p>
            <a:pPr algn="ctr"/>
            <a:r>
              <a:rPr lang="pl-PL" sz="1400" b="1" dirty="0" smtClean="0"/>
              <a:t> to pozostała kwota </a:t>
            </a:r>
          </a:p>
          <a:p>
            <a:pPr algn="ctr"/>
            <a:r>
              <a:rPr lang="pl-PL" sz="1400" b="1" dirty="0" smtClean="0"/>
              <a:t>nie zostanie wykorzystana.</a:t>
            </a:r>
            <a:endParaRPr lang="pl-PL" sz="1400" b="1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3105647" y="1340768"/>
            <a:ext cx="249138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b="1" dirty="0" smtClean="0"/>
              <a:t>Mieszkańcy podczas spotkania </a:t>
            </a:r>
          </a:p>
          <a:p>
            <a:pPr algn="ctr"/>
            <a:r>
              <a:rPr lang="pl-PL" sz="1400" b="1" dirty="0" smtClean="0"/>
              <a:t>rejonowego decydują się</a:t>
            </a:r>
          </a:p>
          <a:p>
            <a:pPr algn="ctr"/>
            <a:r>
              <a:rPr lang="pl-PL" sz="1400" b="1" dirty="0" smtClean="0"/>
              <a:t>połączyć część zadań</a:t>
            </a:r>
          </a:p>
          <a:p>
            <a:pPr algn="ctr"/>
            <a:r>
              <a:rPr lang="pl-PL" sz="1400" b="1" dirty="0" smtClean="0"/>
              <a:t> w jeden projekt, którego</a:t>
            </a:r>
          </a:p>
          <a:p>
            <a:pPr algn="ctr"/>
            <a:r>
              <a:rPr lang="pl-PL" sz="1400" b="1" dirty="0" smtClean="0"/>
              <a:t> wartość nie przekracza kwoty</a:t>
            </a:r>
          </a:p>
          <a:p>
            <a:pPr algn="ctr"/>
            <a:r>
              <a:rPr lang="pl-PL" sz="1400" b="1" dirty="0" smtClean="0"/>
              <a:t> przewidzianej na rejon.</a:t>
            </a:r>
          </a:p>
          <a:p>
            <a:pPr algn="ctr"/>
            <a:r>
              <a:rPr lang="pl-PL" sz="1400" b="1" dirty="0" smtClean="0"/>
              <a:t> Jednak autorzy pozostałych </a:t>
            </a:r>
          </a:p>
          <a:p>
            <a:pPr algn="ctr"/>
            <a:r>
              <a:rPr lang="pl-PL" sz="1400" b="1" dirty="0" smtClean="0"/>
              <a:t>zadań nie wyrażają zgody</a:t>
            </a:r>
          </a:p>
          <a:p>
            <a:pPr algn="ctr"/>
            <a:r>
              <a:rPr lang="pl-PL" sz="1400" b="1" dirty="0" smtClean="0"/>
              <a:t> na wycofanie ich pomysłów.</a:t>
            </a:r>
            <a:endParaRPr lang="pl-PL" sz="1400" b="1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3096157" y="4077072"/>
            <a:ext cx="262898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b="1" dirty="0" smtClean="0"/>
              <a:t>Pod głosowanie poddany </a:t>
            </a:r>
          </a:p>
          <a:p>
            <a:pPr algn="ctr"/>
            <a:r>
              <a:rPr lang="pl-PL" sz="1400" b="1" dirty="0" smtClean="0"/>
              <a:t>zostaje jeden duży, połączony</a:t>
            </a:r>
          </a:p>
          <a:p>
            <a:pPr algn="ctr"/>
            <a:r>
              <a:rPr lang="pl-PL" sz="1400" b="1" dirty="0" smtClean="0"/>
              <a:t>projekt i kilka małych. </a:t>
            </a:r>
          </a:p>
          <a:p>
            <a:pPr algn="ctr"/>
            <a:r>
              <a:rPr lang="pl-PL" sz="1400" b="1" dirty="0" smtClean="0"/>
              <a:t>W głosowaniu wygrywa jeden.</a:t>
            </a:r>
          </a:p>
          <a:p>
            <a:pPr algn="ctr"/>
            <a:r>
              <a:rPr lang="pl-PL" sz="1400" b="1" dirty="0" smtClean="0"/>
              <a:t>Istnieje ryzyko niewykorzystania </a:t>
            </a:r>
          </a:p>
          <a:p>
            <a:pPr algn="ctr"/>
            <a:r>
              <a:rPr lang="pl-PL" sz="1400" b="1" dirty="0" smtClean="0"/>
              <a:t>pełnej wysokości środków </a:t>
            </a:r>
          </a:p>
          <a:p>
            <a:pPr algn="ctr"/>
            <a:r>
              <a:rPr lang="pl-PL" sz="1400" b="1" dirty="0" smtClean="0"/>
              <a:t>jak w wariancie 1.</a:t>
            </a:r>
            <a:endParaRPr lang="pl-PL" sz="1400" b="1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5982055" y="1412776"/>
            <a:ext cx="288232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b="1" dirty="0" smtClean="0"/>
              <a:t>Mieszkańcy podczas spotkania, </a:t>
            </a:r>
          </a:p>
          <a:p>
            <a:pPr algn="ctr"/>
            <a:r>
              <a:rPr lang="pl-PL" sz="1400" b="1" dirty="0" smtClean="0"/>
              <a:t>w drodze dyskusji decydują się </a:t>
            </a:r>
          </a:p>
          <a:p>
            <a:pPr algn="ctr"/>
            <a:r>
              <a:rPr lang="pl-PL" sz="1400" b="1" dirty="0" smtClean="0"/>
              <a:t>na połączenie w jeden duży</a:t>
            </a:r>
          </a:p>
          <a:p>
            <a:pPr algn="ctr"/>
            <a:r>
              <a:rPr lang="pl-PL" sz="1400" b="1" dirty="0" smtClean="0"/>
              <a:t> projekt kilku mniejszych zadań,</a:t>
            </a:r>
          </a:p>
          <a:p>
            <a:pPr algn="ctr"/>
            <a:r>
              <a:rPr lang="pl-PL" sz="1400" b="1" dirty="0" smtClean="0"/>
              <a:t> które uważają za najważniejsze </a:t>
            </a:r>
          </a:p>
          <a:p>
            <a:pPr algn="ctr"/>
            <a:r>
              <a:rPr lang="pl-PL" sz="1400" b="1" dirty="0" smtClean="0"/>
              <a:t>i najpilniejsze do realizacji. </a:t>
            </a:r>
          </a:p>
          <a:p>
            <a:pPr algn="ctr"/>
            <a:r>
              <a:rPr lang="pl-PL" sz="1400" b="1" dirty="0" smtClean="0"/>
              <a:t>Pozostali autorzy projektów </a:t>
            </a:r>
          </a:p>
          <a:p>
            <a:pPr algn="ctr"/>
            <a:r>
              <a:rPr lang="pl-PL" sz="1400" b="1" dirty="0" smtClean="0"/>
              <a:t>decydują się wycofać swoje zadania.</a:t>
            </a:r>
            <a:endParaRPr lang="pl-PL" sz="1400" b="1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6131490" y="4077072"/>
            <a:ext cx="240117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b="1" dirty="0" smtClean="0"/>
              <a:t>Wówczas pod głosowanie </a:t>
            </a:r>
          </a:p>
          <a:p>
            <a:pPr algn="ctr"/>
            <a:r>
              <a:rPr lang="pl-PL" sz="1400" b="1" dirty="0" smtClean="0"/>
              <a:t>poddany jest tylko jeden duży</a:t>
            </a:r>
          </a:p>
          <a:p>
            <a:pPr algn="ctr"/>
            <a:r>
              <a:rPr lang="pl-PL" sz="1400" b="1" dirty="0" smtClean="0"/>
              <a:t> projekt, który bez względu</a:t>
            </a:r>
          </a:p>
          <a:p>
            <a:pPr algn="ctr"/>
            <a:r>
              <a:rPr lang="pl-PL" sz="1400" b="1" dirty="0" smtClean="0"/>
              <a:t> na liczbę zdobytych głosów</a:t>
            </a:r>
          </a:p>
          <a:p>
            <a:pPr algn="ctr"/>
            <a:r>
              <a:rPr lang="pl-PL" sz="1400" b="1" dirty="0" smtClean="0"/>
              <a:t> ma gwarancję realizacji. </a:t>
            </a:r>
          </a:p>
          <a:p>
            <a:pPr algn="ctr"/>
            <a:r>
              <a:rPr lang="pl-PL" sz="1400" b="1" dirty="0" smtClean="0"/>
              <a:t>Środki przeznaczone na rejon</a:t>
            </a:r>
          </a:p>
          <a:p>
            <a:pPr algn="ctr"/>
            <a:r>
              <a:rPr lang="pl-PL" sz="1400" b="1" dirty="0" smtClean="0"/>
              <a:t> wykorzystane zostają </a:t>
            </a:r>
          </a:p>
          <a:p>
            <a:pPr algn="ctr"/>
            <a:r>
              <a:rPr lang="pl-PL" sz="1400" b="1" dirty="0" smtClean="0"/>
              <a:t>w pełnej wysokości.</a:t>
            </a:r>
          </a:p>
          <a:p>
            <a:pPr algn="ctr"/>
            <a:endParaRPr lang="pl-PL" sz="1400" b="1" dirty="0"/>
          </a:p>
        </p:txBody>
      </p:sp>
      <p:pic>
        <p:nvPicPr>
          <p:cNvPr id="16" name="Obraz 15" descr="mozliwe scenariusze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01" t="22700" r="20863" b="61550"/>
          <a:stretch>
            <a:fillRect/>
          </a:stretch>
        </p:blipFill>
        <p:spPr>
          <a:xfrm>
            <a:off x="1115616" y="116632"/>
            <a:ext cx="6696744" cy="836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Obraz 1" descr="szablon slajdu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4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zablon slaj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raz 2" descr="jak bedziemy glosowali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963" t="34250" r="5901" b="43700"/>
          <a:stretch>
            <a:fillRect/>
          </a:stretch>
        </p:blipFill>
        <p:spPr>
          <a:xfrm>
            <a:off x="1115616" y="476672"/>
            <a:ext cx="6480720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az 3" descr="znak zapytania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913" t="18500" r="31888" b="30050"/>
          <a:stretch>
            <a:fillRect/>
          </a:stretch>
        </p:blipFill>
        <p:spPr>
          <a:xfrm rot="646928">
            <a:off x="7559767" y="252611"/>
            <a:ext cx="799436" cy="122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az 4" descr="głos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75" t="23750" r="31888" b="22700"/>
          <a:stretch>
            <a:fillRect/>
          </a:stretch>
        </p:blipFill>
        <p:spPr>
          <a:xfrm>
            <a:off x="539552" y="2132856"/>
            <a:ext cx="1656184" cy="1224136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843808" y="1484784"/>
            <a:ext cx="3097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Możemy oddać 4 głosy:</a:t>
            </a:r>
            <a:endParaRPr lang="pl-PL" sz="2400" dirty="0"/>
          </a:p>
        </p:txBody>
      </p:sp>
      <p:pic>
        <p:nvPicPr>
          <p:cNvPr id="7" name="Obraz 6" descr="głos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75" t="23750" r="31888" b="22700"/>
          <a:stretch>
            <a:fillRect/>
          </a:stretch>
        </p:blipFill>
        <p:spPr>
          <a:xfrm>
            <a:off x="2627784" y="2132856"/>
            <a:ext cx="1656184" cy="1224136"/>
          </a:xfrm>
          <a:prstGeom prst="rect">
            <a:avLst/>
          </a:prstGeom>
        </p:spPr>
      </p:pic>
      <p:pic>
        <p:nvPicPr>
          <p:cNvPr id="8" name="Obraz 7" descr="głos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75" t="23750" r="31888" b="22700"/>
          <a:stretch>
            <a:fillRect/>
          </a:stretch>
        </p:blipFill>
        <p:spPr>
          <a:xfrm>
            <a:off x="4644008" y="2132856"/>
            <a:ext cx="1656184" cy="1224136"/>
          </a:xfrm>
          <a:prstGeom prst="rect">
            <a:avLst/>
          </a:prstGeom>
        </p:spPr>
      </p:pic>
      <p:pic>
        <p:nvPicPr>
          <p:cNvPr id="9" name="Obraz 8" descr="głos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75" t="23750" r="31888" b="22700"/>
          <a:stretch>
            <a:fillRect/>
          </a:stretch>
        </p:blipFill>
        <p:spPr>
          <a:xfrm>
            <a:off x="6660232" y="2132856"/>
            <a:ext cx="1656184" cy="1224136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-1044624" y="422108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1400" b="1" dirty="0" smtClean="0">
                <a:latin typeface="+mj-lt"/>
                <a:cs typeface="Arial" panose="020B0604020202020204" pitchFamily="34" charset="0"/>
              </a:rPr>
              <a:t>1 głos </a:t>
            </a:r>
          </a:p>
          <a:p>
            <a:pPr algn="ctr"/>
            <a:r>
              <a:rPr lang="pl-PL" sz="1400" dirty="0" smtClean="0">
                <a:latin typeface="+mj-lt"/>
                <a:cs typeface="Arial" panose="020B0604020202020204" pitchFamily="34" charset="0"/>
              </a:rPr>
              <a:t>na jedno z zadań </a:t>
            </a:r>
          </a:p>
          <a:p>
            <a:pPr algn="ctr"/>
            <a:r>
              <a:rPr lang="pl-PL" sz="1400" dirty="0" smtClean="0">
                <a:latin typeface="+mj-lt"/>
                <a:cs typeface="Arial" panose="020B0604020202020204" pitchFamily="34" charset="0"/>
              </a:rPr>
              <a:t>spośród wszystkich </a:t>
            </a:r>
          </a:p>
          <a:p>
            <a:pPr algn="ctr"/>
            <a:r>
              <a:rPr lang="pl-PL" sz="1400" dirty="0" smtClean="0">
                <a:latin typeface="+mj-lt"/>
                <a:cs typeface="Arial" panose="020B0604020202020204" pitchFamily="34" charset="0"/>
              </a:rPr>
              <a:t> kategorii rejonowych</a:t>
            </a:r>
            <a:endParaRPr lang="pl-PL" sz="1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2771800" y="4221088"/>
            <a:ext cx="14641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b="1" dirty="0" smtClean="0">
                <a:latin typeface="+mj-lt"/>
                <a:cs typeface="Arial" panose="020B0604020202020204" pitchFamily="34" charset="0"/>
              </a:rPr>
              <a:t>1 głos</a:t>
            </a:r>
          </a:p>
          <a:p>
            <a:pPr algn="ctr"/>
            <a:r>
              <a:rPr lang="pl-PL" sz="1400" dirty="0" smtClean="0">
                <a:latin typeface="+mj-lt"/>
                <a:cs typeface="Arial" panose="020B0604020202020204" pitchFamily="34" charset="0"/>
              </a:rPr>
              <a:t> na jedno zadanie</a:t>
            </a:r>
          </a:p>
          <a:p>
            <a:pPr algn="ctr"/>
            <a:r>
              <a:rPr lang="pl-PL" sz="1400" dirty="0" smtClean="0">
                <a:latin typeface="+mj-lt"/>
                <a:cs typeface="Arial" panose="020B0604020202020204" pitchFamily="34" charset="0"/>
              </a:rPr>
              <a:t> w kategorii</a:t>
            </a:r>
          </a:p>
          <a:p>
            <a:pPr algn="ctr"/>
            <a:r>
              <a:rPr lang="pl-PL" sz="1400" dirty="0" smtClean="0">
                <a:latin typeface="+mj-lt"/>
                <a:cs typeface="Arial" panose="020B0604020202020204" pitchFamily="34" charset="0"/>
              </a:rPr>
              <a:t> oświatowej</a:t>
            </a:r>
            <a:endParaRPr lang="pl-PL" sz="1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5428785" y="4149080"/>
            <a:ext cx="212846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b="1" dirty="0" smtClean="0">
                <a:latin typeface="+mj-lt"/>
                <a:cs typeface="Arial" panose="020B0604020202020204" pitchFamily="34" charset="0"/>
              </a:rPr>
              <a:t>2 głosy</a:t>
            </a:r>
          </a:p>
          <a:p>
            <a:pPr algn="ctr"/>
            <a:r>
              <a:rPr lang="pl-PL" sz="1400" dirty="0" smtClean="0">
                <a:latin typeface="+mj-lt"/>
                <a:cs typeface="Arial" panose="020B0604020202020204" pitchFamily="34" charset="0"/>
              </a:rPr>
              <a:t> w kategorii </a:t>
            </a:r>
          </a:p>
          <a:p>
            <a:pPr algn="ctr"/>
            <a:r>
              <a:rPr lang="pl-PL" sz="1400" dirty="0" err="1" smtClean="0">
                <a:latin typeface="+mj-lt"/>
                <a:cs typeface="Arial" panose="020B0604020202020204" pitchFamily="34" charset="0"/>
              </a:rPr>
              <a:t>ogólnomiejskiej</a:t>
            </a:r>
            <a:r>
              <a:rPr lang="pl-PL" sz="1400" dirty="0" smtClean="0">
                <a:latin typeface="+mj-lt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pl-PL" sz="1400" dirty="0" smtClean="0">
                <a:latin typeface="+mj-lt"/>
                <a:cs typeface="Arial" panose="020B0604020202020204" pitchFamily="34" charset="0"/>
              </a:rPr>
              <a:t>(jeden na zadanie miękkie </a:t>
            </a:r>
          </a:p>
          <a:p>
            <a:pPr algn="ctr"/>
            <a:r>
              <a:rPr lang="pl-PL" sz="1400" dirty="0" smtClean="0">
                <a:latin typeface="+mj-lt"/>
                <a:cs typeface="Arial" panose="020B0604020202020204" pitchFamily="34" charset="0"/>
              </a:rPr>
              <a:t>i jeden na zadanie twarde)</a:t>
            </a:r>
            <a:endParaRPr lang="pl-PL" sz="1400" dirty="0">
              <a:latin typeface="+mj-lt"/>
            </a:endParaRPr>
          </a:p>
        </p:txBody>
      </p:sp>
      <p:pic>
        <p:nvPicPr>
          <p:cNvPr id="13" name="Obraz 12" descr="strz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25" t="44750" r="61813" b="42650"/>
          <a:stretch>
            <a:fillRect/>
          </a:stretch>
        </p:blipFill>
        <p:spPr>
          <a:xfrm rot="15583671" flipH="1">
            <a:off x="819957" y="3541946"/>
            <a:ext cx="795470" cy="502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Obraz 13" descr="strz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25" t="44750" r="61813" b="42650"/>
          <a:stretch>
            <a:fillRect/>
          </a:stretch>
        </p:blipFill>
        <p:spPr>
          <a:xfrm rot="6884419">
            <a:off x="6868628" y="3613955"/>
            <a:ext cx="795470" cy="502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az 14" descr="strz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25" t="44750" r="61813" b="42650"/>
          <a:stretch>
            <a:fillRect/>
          </a:stretch>
        </p:blipFill>
        <p:spPr>
          <a:xfrm rot="15583671" flipH="1">
            <a:off x="3052206" y="3541946"/>
            <a:ext cx="795470" cy="502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Obraz 15" descr="strz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25" t="44750" r="61813" b="42650"/>
          <a:stretch>
            <a:fillRect/>
          </a:stretch>
        </p:blipFill>
        <p:spPr>
          <a:xfrm rot="14067306" flipH="1">
            <a:off x="5356462" y="3613955"/>
            <a:ext cx="795470" cy="502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55604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zablon slaj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Obraz 16" descr="jaki będzie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538" t="5901" r="61812" b="76250"/>
          <a:stretch>
            <a:fillRect/>
          </a:stretch>
        </p:blipFill>
        <p:spPr>
          <a:xfrm>
            <a:off x="2051720" y="764704"/>
            <a:ext cx="1800200" cy="695532"/>
          </a:xfrm>
          <a:prstGeom prst="rect">
            <a:avLst/>
          </a:prstGeom>
        </p:spPr>
      </p:pic>
      <p:pic>
        <p:nvPicPr>
          <p:cNvPr id="18" name="Obraz 17" descr="BO_2020_poziom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5113" t="26627" r="1963" b="32192"/>
          <a:stretch>
            <a:fillRect/>
          </a:stretch>
        </p:blipFill>
        <p:spPr>
          <a:xfrm>
            <a:off x="3995936" y="332656"/>
            <a:ext cx="3444707" cy="1080120"/>
          </a:xfrm>
          <a:prstGeom prst="rect">
            <a:avLst/>
          </a:prstGeom>
        </p:spPr>
      </p:pic>
      <p:pic>
        <p:nvPicPr>
          <p:cNvPr id="19" name="Obraz 18" descr="znak zapytania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913" t="18500" r="31888" b="30050"/>
          <a:stretch>
            <a:fillRect/>
          </a:stretch>
        </p:blipFill>
        <p:spPr>
          <a:xfrm rot="646928">
            <a:off x="7559767" y="252612"/>
            <a:ext cx="799436" cy="122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Obraz 21" descr="strzałka 1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13" t="24800" r="75200" b="53150"/>
          <a:stretch>
            <a:fillRect/>
          </a:stretch>
        </p:blipFill>
        <p:spPr>
          <a:xfrm>
            <a:off x="395536" y="2204864"/>
            <a:ext cx="1114409" cy="93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Obraz 22" descr="strzałka 1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13" t="24800" r="75200" b="53150"/>
          <a:stretch>
            <a:fillRect/>
          </a:stretch>
        </p:blipFill>
        <p:spPr>
          <a:xfrm>
            <a:off x="755576" y="3068960"/>
            <a:ext cx="1114409" cy="93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Obraz 23" descr="strzałka 1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13" t="24800" r="75200" b="53150"/>
          <a:stretch>
            <a:fillRect/>
          </a:stretch>
        </p:blipFill>
        <p:spPr>
          <a:xfrm>
            <a:off x="1115616" y="4005064"/>
            <a:ext cx="1114409" cy="93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pole tekstowe 24"/>
          <p:cNvSpPr txBox="1"/>
          <p:nvPr/>
        </p:nvSpPr>
        <p:spPr>
          <a:xfrm>
            <a:off x="2051720" y="1628800"/>
            <a:ext cx="5290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smtClean="0">
                <a:latin typeface="+mj-lt"/>
                <a:cs typeface="Arial" panose="020B0604020202020204" pitchFamily="34" charset="0"/>
              </a:rPr>
              <a:t>Do realizacji zostają przeznaczone:</a:t>
            </a:r>
            <a:endParaRPr lang="pl-PL" sz="2800" b="1" dirty="0">
              <a:latin typeface="+mj-lt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1547664" y="2348880"/>
            <a:ext cx="479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smtClean="0">
                <a:latin typeface="+mj-lt"/>
                <a:cs typeface="Arial" panose="020B0604020202020204" pitchFamily="34" charset="0"/>
              </a:rPr>
              <a:t>po jednym zadaniu z kategorii: Zamoście, Zakanale, itd.,</a:t>
            </a:r>
          </a:p>
          <a:p>
            <a:r>
              <a:rPr lang="pl-PL" sz="1600" dirty="0" smtClean="0">
                <a:latin typeface="+mj-lt"/>
                <a:cs typeface="Arial" panose="020B0604020202020204" pitchFamily="34" charset="0"/>
              </a:rPr>
              <a:t> które otrzymało najwyższą liczbę głosów</a:t>
            </a:r>
            <a:endParaRPr lang="pl-PL" sz="1600" dirty="0">
              <a:latin typeface="+mj-lt"/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2123728" y="3140968"/>
            <a:ext cx="3597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smtClean="0">
                <a:latin typeface="+mj-lt"/>
                <a:cs typeface="Arial" panose="020B0604020202020204" pitchFamily="34" charset="0"/>
              </a:rPr>
              <a:t>jedno zadanie z kategorii Oświatowej, </a:t>
            </a:r>
          </a:p>
          <a:p>
            <a:r>
              <a:rPr lang="pl-PL" sz="1600" dirty="0" smtClean="0">
                <a:latin typeface="+mj-lt"/>
                <a:cs typeface="Arial" panose="020B0604020202020204" pitchFamily="34" charset="0"/>
              </a:rPr>
              <a:t> które otrzymało najwyższą liczbę głosów</a:t>
            </a:r>
            <a:endParaRPr lang="pl-PL" sz="1600" dirty="0">
              <a:latin typeface="+mj-lt"/>
            </a:endParaRPr>
          </a:p>
        </p:txBody>
      </p:sp>
      <p:sp>
        <p:nvSpPr>
          <p:cNvPr id="28" name="pole tekstowe 27"/>
          <p:cNvSpPr txBox="1"/>
          <p:nvPr/>
        </p:nvSpPr>
        <p:spPr>
          <a:xfrm>
            <a:off x="2483768" y="4077072"/>
            <a:ext cx="4921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smtClean="0">
                <a:latin typeface="+mj-lt"/>
                <a:cs typeface="Arial" panose="020B0604020202020204" pitchFamily="34" charset="0"/>
              </a:rPr>
              <a:t>jedno zadanie miękkie i jedno zadanie twarde z kategorii </a:t>
            </a:r>
          </a:p>
          <a:p>
            <a:r>
              <a:rPr lang="pl-PL" sz="1600" dirty="0" err="1" smtClean="0">
                <a:latin typeface="+mj-lt"/>
                <a:cs typeface="Arial" panose="020B0604020202020204" pitchFamily="34" charset="0"/>
              </a:rPr>
              <a:t>ogólnomiejskiej</a:t>
            </a:r>
            <a:r>
              <a:rPr lang="pl-PL" sz="1600" dirty="0" smtClean="0">
                <a:latin typeface="+mj-lt"/>
                <a:cs typeface="Arial" panose="020B0604020202020204" pitchFamily="34" charset="0"/>
              </a:rPr>
              <a:t>, które otrzymały najwyższą ilość głosów</a:t>
            </a:r>
            <a:endParaRPr lang="pl-PL" sz="1600" dirty="0">
              <a:latin typeface="+mj-lt"/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2267744" y="5013176"/>
            <a:ext cx="5921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smtClean="0">
                <a:latin typeface="+mj-lt"/>
                <a:cs typeface="Arial" panose="020B0604020202020204" pitchFamily="34" charset="0"/>
              </a:rPr>
              <a:t>W razie niewyczerpania kwoty, do realizacji zostają wybrane zadania,</a:t>
            </a:r>
          </a:p>
          <a:p>
            <a:r>
              <a:rPr lang="pl-PL" sz="1600" dirty="0" smtClean="0">
                <a:latin typeface="+mj-lt"/>
                <a:cs typeface="Arial" panose="020B0604020202020204" pitchFamily="34" charset="0"/>
              </a:rPr>
              <a:t> które otrzymały kolejno najwyższą liczbę głosów ze wszystkich zadań</a:t>
            </a:r>
          </a:p>
          <a:p>
            <a:r>
              <a:rPr lang="pl-PL" sz="1600" dirty="0" smtClean="0">
                <a:latin typeface="+mj-lt"/>
                <a:cs typeface="Arial" panose="020B0604020202020204" pitchFamily="34" charset="0"/>
              </a:rPr>
              <a:t> poddanych pod głosowanie z wyłączeniem kategorii Oświatowej.</a:t>
            </a:r>
            <a:endParaRPr lang="pl-PL" sz="1600" dirty="0">
              <a:latin typeface="+mj-lt"/>
            </a:endParaRPr>
          </a:p>
        </p:txBody>
      </p:sp>
      <p:pic>
        <p:nvPicPr>
          <p:cNvPr id="30" name="Obraz 29" descr="gwiazda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563" t="24800" r="53937" b="31100"/>
          <a:stretch>
            <a:fillRect/>
          </a:stretch>
        </p:blipFill>
        <p:spPr>
          <a:xfrm>
            <a:off x="1475656" y="5085184"/>
            <a:ext cx="792088" cy="831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Obraz 15" descr="1 wyniki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376" t="30050" r="50787" b="37400"/>
          <a:stretch>
            <a:fillRect/>
          </a:stretch>
        </p:blipFill>
        <p:spPr>
          <a:xfrm>
            <a:off x="683568" y="620688"/>
            <a:ext cx="1224136" cy="1308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754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ZREALIZOWANE  I REALIZOWANE ZADANIA</a:t>
            </a:r>
            <a:endParaRPr lang="pl-PL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432" y="1600200"/>
            <a:ext cx="640113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PROJEKTY: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AutoNum type="arabicPeriod"/>
            </a:pPr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Budowa toru rowerowego dla dzieci i młodzieży </a:t>
            </a:r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/>
            </a:pPr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Remont jezdni  przy ul. Skarżyńskiego i ul. Gagarina </a:t>
            </a:r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/>
            </a:pPr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Remont chodnika oraz schodów przy ul. Gwiaździstej 20-22  </a:t>
            </a:r>
          </a:p>
          <a:p>
            <a:pPr marL="457200" indent="-457200">
              <a:buAutoNum type="arabicPeriod"/>
            </a:pPr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l-PL" sz="2400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Poprawa bezpieczeństwa przez wykonanie drogi przy ul. Olimpijskiej 12-30</a:t>
            </a:r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PROJEKTY:</a:t>
            </a:r>
            <a:endParaRPr lang="pl-P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endParaRPr lang="pl-PL" sz="2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5. Przyjazne podwórko przy ul. Słonecznej 56-57  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Rozbudowa sygnalizacji i budowa drogi pieszo-rowerowej przy Alei 11 Listopada - etap I 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Doposażenie "wielopokoleniowej strefy rekreacji" przy ul. Słonecznej 96, 86-90,91-95 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8. Doposażenie "wielopokoleniowa strefa rekreacji'' przy ul. Słonecznej 96,86-90,91-95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PROJEKTY:</a:t>
            </a:r>
            <a:endParaRPr lang="pl-P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pl-PL" sz="2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9. Remont drogi i chodnika od schodów przy ul. Gwiaździstej 18 do ul. Słonecznej 6  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. Parking na 16 miejsc postojowych przy ul. Gwiaździstej 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. 40 miejsc postojowych przy ul. Gwiaździstej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. Stworzenie 10 miejsc parkingowych przy ul. Gwiaździstej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52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LOKALIZACJA </a:t>
            </a:r>
            <a:endParaRPr lang="pl-P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432" y="1600200"/>
            <a:ext cx="640113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sz="28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. Budowa toru rowerowego dla dzieci i młodzieży   </a:t>
            </a:r>
            <a:b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800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5963684"/>
              </p:ext>
            </p:extLst>
          </p:nvPr>
        </p:nvGraphicFramePr>
        <p:xfrm>
          <a:off x="457200" y="1600200"/>
          <a:ext cx="82296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Szacunkowy koszt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Tor owalny z utwardzoną nawierzchnią. Obrys wewnętrzny i zewnętrzny wykonany z krawężników. Budowa 30 m chodnika z oświetleniem (3 latarnie parkowe), 2 ławki, 2 śmietniki, budowa murku zabezpieczającego przed upadkiem ze skarpy, rozbiórka betonowych fundamentów. </a:t>
                      </a:r>
                      <a:endParaRPr lang="pl-PL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ul. Polarna</a:t>
                      </a:r>
                      <a:endParaRPr lang="pl-PL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114.758 zł</a:t>
                      </a:r>
                      <a:endParaRPr lang="pl-PL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sz="28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. Budowa toru rowerowego dla dzieci i młodzieży  </a:t>
            </a:r>
            <a:br>
              <a:rPr lang="pl-PL" sz="2800" dirty="0">
                <a:latin typeface="Arial" pitchFamily="34" charset="0"/>
                <a:cs typeface="Arial" pitchFamily="34" charset="0"/>
              </a:rPr>
            </a:br>
            <a:endParaRPr lang="pl-PL" sz="28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169206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pl-PL" sz="3200" dirty="0">
                <a:latin typeface="Arial" pitchFamily="34" charset="0"/>
                <a:cs typeface="Arial" pitchFamily="34" charset="0"/>
              </a:rPr>
              <a:t>Remont jezdni  przy ul. </a:t>
            </a:r>
            <a:r>
              <a:rPr lang="pl-PL" sz="3200" dirty="0" smtClean="0">
                <a:latin typeface="Arial" pitchFamily="34" charset="0"/>
                <a:cs typeface="Arial" pitchFamily="34" charset="0"/>
              </a:rPr>
              <a:t>Skarżyńskiego i </a:t>
            </a:r>
            <a:r>
              <a:rPr lang="pl-PL" sz="3200" dirty="0">
                <a:latin typeface="Arial" pitchFamily="34" charset="0"/>
                <a:cs typeface="Arial" pitchFamily="34" charset="0"/>
              </a:rPr>
              <a:t>ul. Gagarina 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4819371"/>
              </p:ext>
            </p:extLst>
          </p:nvPr>
        </p:nvGraphicFramePr>
        <p:xfrm>
          <a:off x="457200" y="1412777"/>
          <a:ext cx="8229600" cy="5400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432047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Szacunkowy koszt 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Sfrezowanie nawierzchni  i wykonanie nowej warstwy ścieralnej z masy mineralno-asfaltowej przy ul. Gagarina  - odcinek od ul. Ciołkowskiego do ul. Skarżyńskiego o długości  ok. 300 m i przy </a:t>
                      </a:r>
                      <a:r>
                        <a:rPr lang="pl-PL" sz="2000" dirty="0" err="1" smtClean="0">
                          <a:latin typeface="Arial" pitchFamily="34" charset="0"/>
                          <a:cs typeface="Arial" pitchFamily="34" charset="0"/>
                        </a:rPr>
                        <a:t>ul.Skarżyńskiego</a:t>
                      </a:r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 odcinek od ul. Gagarina do ul. Skarżyńskiego 36 o długości ok. 250 m. </a:t>
                      </a:r>
                    </a:p>
                    <a:p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ul.</a:t>
                      </a:r>
                      <a:r>
                        <a:rPr lang="pl-PL" sz="2000" baseline="0" dirty="0" smtClean="0">
                          <a:latin typeface="Arial" pitchFamily="34" charset="0"/>
                          <a:cs typeface="Arial" pitchFamily="34" charset="0"/>
                        </a:rPr>
                        <a:t> Skarżyńskiego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aseline="0" dirty="0" smtClean="0">
                          <a:latin typeface="Arial" pitchFamily="34" charset="0"/>
                          <a:cs typeface="Arial" pitchFamily="34" charset="0"/>
                        </a:rPr>
                        <a:t>/Gagarina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400.400</a:t>
                      </a:r>
                      <a:r>
                        <a:rPr lang="pl-PL" sz="2000" baseline="0" dirty="0" smtClean="0">
                          <a:latin typeface="Arial" pitchFamily="34" charset="0"/>
                          <a:cs typeface="Arial" pitchFamily="34" charset="0"/>
                        </a:rPr>
                        <a:t> zł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Arial" pitchFamily="34" charset="0"/>
                <a:cs typeface="Arial" pitchFamily="34" charset="0"/>
              </a:rPr>
              <a:t>2. Remont jezdni  przy ul. Skarżyńskiego i ul. Gagarina </a:t>
            </a:r>
            <a:endParaRPr lang="pl-PL" sz="32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379812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Remont chodnika oraz schodów przy ul. Gwiaździstej 20-22  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566125"/>
              </p:ext>
            </p:extLst>
          </p:nvPr>
        </p:nvGraphicFramePr>
        <p:xfrm>
          <a:off x="457200" y="1600200"/>
          <a:ext cx="8229600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Szacunkowy koszt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Remont chodnika z kostki betonowej przy budynku przy ul. Gwiaździstej 20 oraz schodów między blokami 20-22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ul. Gwiaździsta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50.520 zł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dirty="0">
                <a:latin typeface="Arial" pitchFamily="34" charset="0"/>
                <a:cs typeface="Arial" pitchFamily="34" charset="0"/>
              </a:rPr>
              <a:t>3. Remont chodnika oraz schodów przy ul. Gwiaździstej 20-22   </a:t>
            </a:r>
            <a:endParaRPr lang="pl-PL" sz="36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210651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. Poprawa bezpieczeństwa przez wykonanie drogi przy ul. Olimpijskiej 12-30   </a:t>
            </a:r>
            <a:br>
              <a:rPr lang="pl-PL" sz="2800" dirty="0">
                <a:latin typeface="Arial" pitchFamily="34" charset="0"/>
                <a:cs typeface="Arial" pitchFamily="34" charset="0"/>
              </a:rPr>
            </a:br>
            <a:r>
              <a:rPr lang="pl-PL" sz="28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016679"/>
              </p:ext>
            </p:extLst>
          </p:nvPr>
        </p:nvGraphicFramePr>
        <p:xfrm>
          <a:off x="611560" y="1124744"/>
          <a:ext cx="8229600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2318048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Szacunkowy koszt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Przebudowa ul. Olimpijskiej na odcinku 150 m (szerokość 5 m) od skrzyżowania z ul. Ikara do wysokości budynku nr 30. Wykonanie nawierzchni z kostki betonowej, z częściową wymianą krawężnika, regulacją studni, zaworów i kratek ściekowych oraz przestawieniem słupa oświetleniowego. 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ul. Olimpijska</a:t>
                      </a:r>
                      <a:r>
                        <a:rPr lang="pl-PL" sz="2000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l-PL" sz="2000" baseline="0" dirty="0" smtClean="0">
                          <a:latin typeface="Arial" pitchFamily="34" charset="0"/>
                          <a:cs typeface="Arial" pitchFamily="34" charset="0"/>
                        </a:rPr>
                        <a:t>/ Ikara</a:t>
                      </a:r>
                      <a:endParaRPr lang="pl-PL" sz="2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352.766 zł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sz="2800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Poprawa bezpieczeństwa przez wykonanie drogi przy ul. Olimpijskiej 12-30  </a:t>
            </a:r>
            <a:endParaRPr lang="pl-PL" sz="2800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392146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. Przyjazne podwórko przy ul. Słonecznej 56-57  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9845777"/>
              </p:ext>
            </p:extLst>
          </p:nvPr>
        </p:nvGraphicFramePr>
        <p:xfrm>
          <a:off x="457200" y="1600200"/>
          <a:ext cx="8229600" cy="168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Szacunkowy koszt 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Zakup i montaż urządzeń zabawowych i sportowych. 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ul.</a:t>
                      </a:r>
                      <a:r>
                        <a:rPr lang="pl-PL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Słoneczna 56-57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92.504 zł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Arial" pitchFamily="34" charset="0"/>
                <a:cs typeface="Arial" pitchFamily="34" charset="0"/>
              </a:rPr>
              <a:t>5. Przyjazne podwórko przy ul. Słonecznej 56-57 </a:t>
            </a:r>
            <a:endParaRPr lang="pl-PL" sz="3200" dirty="0"/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83787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Rozbudowa sygnalizacji i budowa drogi pieszo-rowerowej przy Alei 11 Listopada - etap I 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097241"/>
              </p:ext>
            </p:extLst>
          </p:nvPr>
        </p:nvGraphicFramePr>
        <p:xfrm>
          <a:off x="457200" y="1600200"/>
          <a:ext cx="8229600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Szacunkowy koszt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Budowa drogi pieszo-rowerowej (szerokość 2,5-3m, długość 310m) wraz z rozbudową sygnalizacji świetlnej wzdłuż Alei 11 Listopada ma połączyć budowany odcinek ciągu pieszo-rowerowego na ul. Kostrzyńskiej z centrum miasta.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itchFamily="34" charset="0"/>
                          <a:cs typeface="Arial" pitchFamily="34" charset="0"/>
                        </a:rPr>
                        <a:t>ul. Aleja</a:t>
                      </a:r>
                      <a:r>
                        <a:rPr lang="pl-PL" baseline="0" dirty="0" smtClean="0">
                          <a:latin typeface="Arial" pitchFamily="34" charset="0"/>
                          <a:cs typeface="Arial" pitchFamily="34" charset="0"/>
                        </a:rPr>
                        <a:t> 11 Listopada</a:t>
                      </a:r>
                      <a:endParaRPr lang="pl-PL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itchFamily="34" charset="0"/>
                          <a:cs typeface="Arial" pitchFamily="34" charset="0"/>
                        </a:rPr>
                        <a:t> 401.293 zł</a:t>
                      </a:r>
                      <a:endParaRPr lang="pl-PL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>
                <a:latin typeface="Arial" pitchFamily="34" charset="0"/>
                <a:cs typeface="Arial" pitchFamily="34" charset="0"/>
              </a:rPr>
              <a:t>6. Rozbudowa sygnalizacji i budowa drogi pieszo-rowerowej przy Alei 11 Listopada - etap I  </a:t>
            </a:r>
            <a:endParaRPr lang="pl-PL" sz="28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126608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>
                <a:latin typeface="Arial" pitchFamily="34" charset="0"/>
                <a:cs typeface="Arial" pitchFamily="34" charset="0"/>
              </a:rPr>
              <a:t>7. 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Doposażenie "wielopokoleniowej strefy rekreacji" przy ul. Słonecznej 96, 86-90,91-95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973642"/>
              </p:ext>
            </p:extLst>
          </p:nvPr>
        </p:nvGraphicFramePr>
        <p:xfrm>
          <a:off x="395536" y="1556792"/>
          <a:ext cx="82296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2376264"/>
                <a:gridCol w="1676872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itchFamily="34" charset="0"/>
                          <a:cs typeface="Arial" pitchFamily="34" charset="0"/>
                        </a:rPr>
                        <a:t>Szacunkowy koszt</a:t>
                      </a:r>
                      <a:endParaRPr lang="pl-PL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Wykonanie nawierzchni, zamontowanie urządzeń zabawowych, tablicy kredowej, koszy metalowych. 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ul.</a:t>
                      </a:r>
                      <a:r>
                        <a:rPr lang="pl-PL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Słoneczna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143.132 zł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Doposażenie "wielopokoleniowej strefy rekreacji" przy ul. Słonecznej 96, 86-90,91-95 </a:t>
            </a:r>
            <a:endParaRPr lang="pl-PL" sz="32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134555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latin typeface="Arial" pitchFamily="34" charset="0"/>
                <a:cs typeface="Arial" pitchFamily="34" charset="0"/>
              </a:rPr>
              <a:t>8. Doposażenie "wielopokoleniowa strefa rekreacji'' przy ul. Słonecznej 96,86-90,91-95  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1268249"/>
              </p:ext>
            </p:extLst>
          </p:nvPr>
        </p:nvGraphicFramePr>
        <p:xfrm>
          <a:off x="395536" y="1556792"/>
          <a:ext cx="82296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2376264"/>
                <a:gridCol w="1676872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itchFamily="34" charset="0"/>
                          <a:cs typeface="Arial" pitchFamily="34" charset="0"/>
                        </a:rPr>
                        <a:t>Szacunkowy koszt</a:t>
                      </a:r>
                      <a:endParaRPr lang="pl-PL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wykonanie nawierzchni pod elementy siłowni, zamontowanie urządzeń fitness, ławki, koszy metalowych na odpady.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ul. Słoneczna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112.447 zł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55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pl-PL" sz="3200" dirty="0" smtClean="0">
                <a:latin typeface="Arial" pitchFamily="34" charset="0"/>
                <a:cs typeface="Arial" pitchFamily="34" charset="0"/>
              </a:rPr>
              <a:t>8.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Doposażenie 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"wielopokoleniowa strefa rekreacji'' przy ul. Słonecznej 96,86-90,91-95  </a:t>
            </a:r>
            <a:endParaRPr lang="pl-PL" sz="32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288120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. Remont drogi i chodnika od schodów przy ul. Gwiaździstej 18 do ul. Słonecznej 6 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289984"/>
              </p:ext>
            </p:extLst>
          </p:nvPr>
        </p:nvGraphicFramePr>
        <p:xfrm>
          <a:off x="395536" y="1556792"/>
          <a:ext cx="82296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2376264"/>
                <a:gridCol w="1676872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itchFamily="34" charset="0"/>
                          <a:cs typeface="Arial" pitchFamily="34" charset="0"/>
                        </a:rPr>
                        <a:t>Szacunkowy koszt</a:t>
                      </a:r>
                      <a:endParaRPr lang="pl-PL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Remont chodnika  o długości 18 m  (szerokość 2,5 m.) oraz remont drogi o długości  22 m (szerokość 6 m)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ul. Gwiaździsta 18/Słoneczna 6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73.000 zł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55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pl-PL" sz="3200" dirty="0">
                <a:latin typeface="Arial" pitchFamily="34" charset="0"/>
                <a:cs typeface="Arial" pitchFamily="34" charset="0"/>
              </a:rPr>
              <a:t>. Remont drogi i chodnika od schodów przy ul. Gwiaździstej 18 do ul. Słonecznej 6 </a:t>
            </a:r>
            <a:endParaRPr lang="pl-PL" sz="32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288120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. Parking na 16 miejsc postojowych przy ul. Gwiaździstej  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6831210"/>
              </p:ext>
            </p:extLst>
          </p:nvPr>
        </p:nvGraphicFramePr>
        <p:xfrm>
          <a:off x="395536" y="1556792"/>
          <a:ext cx="8229600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2376264"/>
                <a:gridCol w="1676872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itchFamily="34" charset="0"/>
                          <a:cs typeface="Arial" pitchFamily="34" charset="0"/>
                        </a:rPr>
                        <a:t>Szacunkowy koszt</a:t>
                      </a:r>
                      <a:endParaRPr lang="pl-PL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Budowa parkingu na 16 miejsc postojowych przy ul. Gwiaździstej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ul. Gwiaździsta 20/ ul. Polarna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156.400 zł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55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pl-PL" sz="3200" dirty="0">
                <a:latin typeface="Arial" pitchFamily="34" charset="0"/>
                <a:cs typeface="Arial" pitchFamily="34" charset="0"/>
              </a:rPr>
              <a:t>. Parking na 16 miejsc postojowych przy ul. Gwiaździstej  </a:t>
            </a:r>
            <a:endParaRPr lang="pl-PL" sz="32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288120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>
                <a:latin typeface="Arial" pitchFamily="34" charset="0"/>
                <a:cs typeface="Arial" pitchFamily="34" charset="0"/>
              </a:rPr>
              <a:t>11. 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40 miejsc postojowych przy ul. Gwiaździstej 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0453667"/>
              </p:ext>
            </p:extLst>
          </p:nvPr>
        </p:nvGraphicFramePr>
        <p:xfrm>
          <a:off x="395536" y="1556792"/>
          <a:ext cx="8229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2376264"/>
                <a:gridCol w="1676872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itchFamily="34" charset="0"/>
                          <a:cs typeface="Arial" pitchFamily="34" charset="0"/>
                        </a:rPr>
                        <a:t>Szacunkowy koszt</a:t>
                      </a:r>
                      <a:endParaRPr lang="pl-PL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Utwardzenie terenu pod 40 miejsc postojowych przy drodze wiodącej od ul. Gwiaździstej 22 (przez ul. Gwiaździstą 20) do garaży i domów oraz placu przed Gwiaździstą 20.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ul. Gwiaździsta 20 - 22 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165.000 zł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55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 smtClean="0">
                <a:latin typeface="Arial" pitchFamily="34" charset="0"/>
                <a:cs typeface="Arial" pitchFamily="34" charset="0"/>
              </a:rPr>
              <a:t>11</a:t>
            </a:r>
            <a:r>
              <a:rPr lang="pl-PL" sz="3200" dirty="0">
                <a:latin typeface="Arial" pitchFamily="34" charset="0"/>
                <a:cs typeface="Arial" pitchFamily="34" charset="0"/>
              </a:rPr>
              <a:t>. 40 miejsc postojowych przy ul. Gwiaździstej  </a:t>
            </a:r>
            <a:endParaRPr lang="pl-PL" sz="32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288120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>
                <a:latin typeface="Arial" pitchFamily="34" charset="0"/>
                <a:cs typeface="Arial" pitchFamily="34" charset="0"/>
              </a:rPr>
              <a:t>12. 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Stworzenie 10 miejsc parkingowych przy ul. Gwiaździstej 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7068118"/>
              </p:ext>
            </p:extLst>
          </p:nvPr>
        </p:nvGraphicFramePr>
        <p:xfrm>
          <a:off x="395536" y="1556792"/>
          <a:ext cx="8229600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2376264"/>
                <a:gridCol w="1676872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Lokalizacja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Arial" pitchFamily="34" charset="0"/>
                          <a:cs typeface="Arial" pitchFamily="34" charset="0"/>
                        </a:rPr>
                        <a:t>Szacunkowy koszt</a:t>
                      </a:r>
                      <a:endParaRPr lang="pl-PL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itchFamily="34" charset="0"/>
                          <a:cs typeface="Arial" pitchFamily="34" charset="0"/>
                        </a:rPr>
                        <a:t> Przygotowanie terenu i utworzenie 10 miejsc parkingowych od boiska szkolnego do altany śmietnikowej przy ul. Gwiaździstej 18, gdzie aktualnie parkują samochody.</a:t>
                      </a:r>
                      <a:endParaRPr lang="pl-PL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ul. Gwiaździsta 18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49.700 zł</a:t>
                      </a:r>
                      <a:endParaRPr lang="pl-PL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55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pl-PL" sz="3200" dirty="0">
                <a:latin typeface="Arial" pitchFamily="34" charset="0"/>
                <a:cs typeface="Arial" pitchFamily="34" charset="0"/>
              </a:rPr>
              <a:t>. Stworzenie 10 miejsc parkingowych przy ul. Gwiaździstej  </a:t>
            </a:r>
            <a:endParaRPr lang="pl-PL" sz="32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2818"/>
            <a:ext cx="8229600" cy="3740727"/>
          </a:xfrm>
        </p:spPr>
      </p:pic>
    </p:spTree>
    <p:extLst>
      <p:ext uri="{BB962C8B-B14F-4D97-AF65-F5344CB8AC3E}">
        <p14:creationId xmlns:p14="http://schemas.microsoft.com/office/powerpoint/2010/main" val="288120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zablon slaj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raz 2" descr="dziękujemy za uwagę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901" r="4326"/>
          <a:stretch>
            <a:fillRect/>
          </a:stretch>
        </p:blipFill>
        <p:spPr>
          <a:xfrm>
            <a:off x="683568" y="332656"/>
            <a:ext cx="7560840" cy="55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3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1382</Words>
  <Application>Microsoft Office PowerPoint</Application>
  <PresentationFormat>Pokaz na ekranie (4:3)</PresentationFormat>
  <Paragraphs>240</Paragraphs>
  <Slides>41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42" baseType="lpstr">
      <vt:lpstr>Motyw pakietu Office</vt:lpstr>
      <vt:lpstr>Prezentacja programu PowerPoint</vt:lpstr>
      <vt:lpstr>Prezentacja programu PowerPoint</vt:lpstr>
      <vt:lpstr>AGENDA SPOTKANIA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ZREALIZOWANE  I REALIZOWANE ZADANIA</vt:lpstr>
      <vt:lpstr>PROJEKTY:</vt:lpstr>
      <vt:lpstr>PROJEKTY:</vt:lpstr>
      <vt:lpstr>PROJEKTY:</vt:lpstr>
      <vt:lpstr>LOKALIZACJA </vt:lpstr>
      <vt:lpstr> 1. Budowa toru rowerowego dla dzieci i młodzieży    </vt:lpstr>
      <vt:lpstr> 1. Budowa toru rowerowego dla dzieci i młodzieży   </vt:lpstr>
      <vt:lpstr>2. Remont jezdni  przy ul. Skarżyńskiego i ul. Gagarina </vt:lpstr>
      <vt:lpstr>2. Remont jezdni  przy ul. Skarżyńskiego i ul. Gagarina </vt:lpstr>
      <vt:lpstr>3. Remont chodnika oraz schodów przy ul. Gwiaździstej 20-22  </vt:lpstr>
      <vt:lpstr>3. Remont chodnika oraz schodów przy ul. Gwiaździstej 20-22   </vt:lpstr>
      <vt:lpstr>4. Poprawa bezpieczeństwa przez wykonanie drogi przy ul. Olimpijskiej 12-30     </vt:lpstr>
      <vt:lpstr> 4. Poprawa bezpieczeństwa przez wykonanie drogi przy ul. Olimpijskiej 12-30  </vt:lpstr>
      <vt:lpstr>5. Przyjazne podwórko przy ul. Słonecznej 56-57  </vt:lpstr>
      <vt:lpstr>5. Przyjazne podwórko przy ul. Słonecznej 56-57 </vt:lpstr>
      <vt:lpstr>6. Rozbudowa sygnalizacji i budowa drogi pieszo-rowerowej przy Alei 11 Listopada - etap I </vt:lpstr>
      <vt:lpstr>6. Rozbudowa sygnalizacji i budowa drogi pieszo-rowerowej przy Alei 11 Listopada - etap I  </vt:lpstr>
      <vt:lpstr>7. Doposażenie "wielopokoleniowej strefy rekreacji" przy ul. Słonecznej 96, 86-90,91-95</vt:lpstr>
      <vt:lpstr>7. Doposażenie "wielopokoleniowej strefy rekreacji" przy ul. Słonecznej 96, 86-90,91-95 </vt:lpstr>
      <vt:lpstr>8. Doposażenie "wielopokoleniowa strefa rekreacji'' przy ul. Słonecznej 96,86-90,91-95  </vt:lpstr>
      <vt:lpstr>8.Doposażenie "wielopokoleniowa strefa rekreacji'' przy ul. Słonecznej 96,86-90,91-95  </vt:lpstr>
      <vt:lpstr>9. Remont drogi i chodnika od schodów przy ul. Gwiaździstej 18 do ul. Słonecznej 6 </vt:lpstr>
      <vt:lpstr>9. Remont drogi i chodnika od schodów przy ul. Gwiaździstej 18 do ul. Słonecznej 6 </vt:lpstr>
      <vt:lpstr>10. Parking na 16 miejsc postojowych przy ul. Gwiaździstej  </vt:lpstr>
      <vt:lpstr>10. Parking na 16 miejsc postojowych przy ul. Gwiaździstej  </vt:lpstr>
      <vt:lpstr>11. 40 miejsc postojowych przy ul. Gwiaździstej </vt:lpstr>
      <vt:lpstr>11. 40 miejsc postojowych przy ul. Gwiaździstej  </vt:lpstr>
      <vt:lpstr>12. Stworzenie 10 miejsc parkingowych przy ul. Gwiaździstej </vt:lpstr>
      <vt:lpstr>12. Stworzenie 10 miejsc parkingowych przy ul. Gwiaździstej  </vt:lpstr>
      <vt:lpstr>Prezentacja programu PowerPoint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Your User Name</dc:creator>
  <cp:lastModifiedBy>Marta Piekarska [UM Gorzów Wlkp.]</cp:lastModifiedBy>
  <cp:revision>122</cp:revision>
  <dcterms:created xsi:type="dcterms:W3CDTF">2018-05-10T08:59:42Z</dcterms:created>
  <dcterms:modified xsi:type="dcterms:W3CDTF">2019-06-03T13:11:01Z</dcterms:modified>
</cp:coreProperties>
</file>